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Comfortaa Medium"/>
      <p:regular r:id="rId13"/>
      <p:bold r:id="rId14"/>
    </p:embeddedFont>
    <p:embeddedFont>
      <p:font typeface="Comforta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ComfortaaMedium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omfortaa-regular.fntdata"/><Relationship Id="rId14" Type="http://schemas.openxmlformats.org/officeDocument/2006/relationships/font" Target="fonts/ComfortaaMedium-bold.fntdata"/><Relationship Id="rId16" Type="http://schemas.openxmlformats.org/officeDocument/2006/relationships/font" Target="fonts/Comforta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3bcc373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3bcc373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f3bcc3739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f3bcc3739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f3bcc3739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f3bcc3739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f3bcc3739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f3bcc3739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f52bb93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1f52bb93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1f52bb935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1f52bb935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f52bb935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f52bb935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Relationship Id="rId4" Type="http://schemas.openxmlformats.org/officeDocument/2006/relationships/hyperlink" Target="https://ru.wikipedia.org/wiki/%D0%A1%D0%BF%D0%B5%D0%BD%D1%81%D0%B5%D1%80,_%D0%9F%D0%B5%D1%80%D1%81%D0%B8_%D0%9B%D0%B5%D0%B1%D0%B0%D1%80%D0%BE%D0%BD" TargetMode="External"/><Relationship Id="rId5" Type="http://schemas.openxmlformats.org/officeDocument/2006/relationships/hyperlink" Target="https://ru.wikipedia.org/wiki/1947_%D0%B3%D0%BE%D0%B4" TargetMode="External"/><Relationship Id="rId6" Type="http://schemas.openxmlformats.org/officeDocument/2006/relationships/hyperlink" Target="https://ru.wikipedia.org/wiki/Raytheon" TargetMode="External"/><Relationship Id="rId7" Type="http://schemas.openxmlformats.org/officeDocument/2006/relationships/image" Target="../media/image2.jp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ru.wikipedia.org/wiki/%D0%A0%D1%83%D1%81%D1%81%D0%BA%D0%B0%D1%8F_%D0%BF%D0%B5%D1%87%D1%8C" TargetMode="External"/><Relationship Id="rId10" Type="http://schemas.openxmlformats.org/officeDocument/2006/relationships/hyperlink" Target="https://ru.wikipedia.org/wiki/%D0%94%D1%83%D1%85%D0%BE%D0%B2%D0%BE%D0%B9_%D1%88%D0%BA%D0%B0%D1%84" TargetMode="External"/><Relationship Id="rId13" Type="http://schemas.openxmlformats.org/officeDocument/2006/relationships/hyperlink" Target="https://ru.wikipedia.org/wiki/%D0%92%D0%BE%D0%B4%D0%B0" TargetMode="External"/><Relationship Id="rId12" Type="http://schemas.openxmlformats.org/officeDocument/2006/relationships/hyperlink" Target="https://ru.wikipedia.org/wiki/%D0%9F%D0%BE%D0%BB%D1%8F%D1%80%D0%BD%D1%8B%D0%B5_%D0%B2%D0%B5%D1%89%D0%B5%D1%81%D1%82%D0%B2%D0%B0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ru.wikipedia.org/wiki/%D0%9C%D0%B8%D0%BA%D1%80%D0%BE%D0%B2%D0%BE%D0%BB%D0%BD%D0%BE%D0%B2%D0%BE%D0%B5_%D0%B8%D0%B7%D0%BB%D1%83%D1%87%D0%B5%D0%BD%D0%B8%D0%B5" TargetMode="External"/><Relationship Id="rId4" Type="http://schemas.openxmlformats.org/officeDocument/2006/relationships/hyperlink" Target="https://ru.wikipedia.org/wiki/%D0%AD%D0%BB%D0%B5%D0%BA%D1%82%D1%80%D0%BE%D0%BF%D1%80%D0%B8%D0%B1%D0%BE%D1%80" TargetMode="External"/><Relationship Id="rId9" Type="http://schemas.openxmlformats.org/officeDocument/2006/relationships/hyperlink" Target="https://ru.wikipedia.org/wiki/%D0%9F%D0%B5%D1%87%D1%8C" TargetMode="External"/><Relationship Id="rId15" Type="http://schemas.openxmlformats.org/officeDocument/2006/relationships/image" Target="../media/image8.jpg"/><Relationship Id="rId14" Type="http://schemas.openxmlformats.org/officeDocument/2006/relationships/hyperlink" Target="https://ru.wikipedia.org/wiki/%D0%A0%D0%B0%D0%B4%D0%B8%D0%BE%D0%B2%D0%BE%D0%BB%D0%BD%D1%8B" TargetMode="External"/><Relationship Id="rId16" Type="http://schemas.openxmlformats.org/officeDocument/2006/relationships/image" Target="../media/image13.jpg"/><Relationship Id="rId5" Type="http://schemas.openxmlformats.org/officeDocument/2006/relationships/hyperlink" Target="https://ru.wikipedia.org/wiki/%D0%92%D0%BE%D0%B4%D0%B0" TargetMode="External"/><Relationship Id="rId6" Type="http://schemas.openxmlformats.org/officeDocument/2006/relationships/hyperlink" Target="https://ru.wikipedia.org/wiki/%D0%94%D0%B5%D1%86%D0%B8%D0%BC%D0%B5%D1%82%D1%80%D0%BE%D0%B2%D1%8B%D0%B5_%D0%B2%D0%BE%D0%BB%D0%BD%D1%8B" TargetMode="External"/><Relationship Id="rId7" Type="http://schemas.openxmlformats.org/officeDocument/2006/relationships/hyperlink" Target="https://ru.wikipedia.org/wiki/%D0%93%D0%B5%D1%80%D1%86_(%D0%B5%D0%B4%D0%B8%D0%BD%D0%B8%D1%86%D0%B0_%D0%B8%D0%B7%D0%BC%D0%B5%D1%80%D0%B5%D0%BD%D0%B8%D1%8F)" TargetMode="External"/><Relationship Id="rId8" Type="http://schemas.openxmlformats.org/officeDocument/2006/relationships/hyperlink" Target="https://ru.wikipedia.org/wiki/%D0%9F%D1%80%D0%B8%D1%91%D0%BC%D1%8B_%D0%BF%D1%80%D0%B8%D0%B3%D0%BE%D1%82%D0%BE%D0%B2%D0%BB%D0%B5%D0%BD%D0%B8%D1%8F_%D0%BF%D0%B8%D1%89%D0%B8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ru.wikipedia.org/wiki/%D0%94%D0%B8%D1%8D%D0%BB%D0%B5%D0%BA%D1%82%D1%80%D0%B8%D1%87%D0%B5%D1%81%D0%BA%D0%B8%D0%B9_%D0%BD%D0%B0%D0%B3%D1%80%D0%B5%D0%B2" TargetMode="External"/><Relationship Id="rId4" Type="http://schemas.openxmlformats.org/officeDocument/2006/relationships/hyperlink" Target="https://ru.wikipedia.org/wiki/%D0%9C%D0%BE%D0%BB%D0%B5%D0%BA%D1%83%D0%BB%D0%B0" TargetMode="External"/><Relationship Id="rId5" Type="http://schemas.openxmlformats.org/officeDocument/2006/relationships/hyperlink" Target="https://ru.wikipedia.org/wiki/%D0%AD%D0%BB%D0%B5%D0%BA%D1%82%D1%80%D0%B8%D1%87%D0%B5%D1%81%D0%BA%D0%B8%D0%B9_%D0%B4%D0%B8%D0%BF%D0%BE%D0%BB%D1%8C%D0%BD%D1%8B%D0%B9_%D0%BC%D0%BE%D0%BC%D0%B5%D0%BD%D1%82" TargetMode="External"/><Relationship Id="rId6" Type="http://schemas.openxmlformats.org/officeDocument/2006/relationships/hyperlink" Target="https://ru.wikipedia.org/wiki/%D0%9F%D0%BE%D0%B3%D0%BB%D0%BE%D1%89%D0%B5%D0%BD%D0%B8%D0%B5_%D1%8D%D0%BB%D0%B5%D0%BA%D1%82%D1%80%D0%BE%D0%BC%D0%B0%D0%B3%D0%BD%D0%B8%D1%82%D0%BD%D0%BE%D0%B3%D0%BE_%D0%B8%D0%B7%D0%BB%D1%83%D1%87%D0%B5%D0%BD%D0%B8%D1%8F" TargetMode="External"/><Relationship Id="rId7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7.jpg"/><Relationship Id="rId5" Type="http://schemas.openxmlformats.org/officeDocument/2006/relationships/image" Target="../media/image4.jpg"/><Relationship Id="rId6" Type="http://schemas.openxmlformats.org/officeDocument/2006/relationships/image" Target="../media/image6.png"/><Relationship Id="rId7" Type="http://schemas.openxmlformats.org/officeDocument/2006/relationships/image" Target="../media/image1.jp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892651" y="1545450"/>
            <a:ext cx="7358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ru" sz="4200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Вред и Польза  микроволновой печи.</a:t>
            </a:r>
            <a:endParaRPr sz="4200"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55375"/>
            <a:ext cx="8520600" cy="16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ru" sz="22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Муниципальное бюджетное общеобразовательное учреждение</a:t>
            </a:r>
            <a:br>
              <a:rPr lang="ru" sz="22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</a:br>
            <a:r>
              <a:rPr lang="ru" sz="22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«Гимназия №1»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20782">
            <a:off x="796125" y="2925150"/>
            <a:ext cx="1046725" cy="10467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 flipH="1">
            <a:off x="0" y="4743300"/>
            <a:ext cx="242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omfortaa Medium"/>
                <a:ea typeface="Comfortaa Medium"/>
                <a:cs typeface="Comfortaa Medium"/>
                <a:sym typeface="Comfortaa Medium"/>
              </a:rPr>
              <a:t>Автор: Акулов Иван 8Б</a:t>
            </a:r>
            <a:endParaRPr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0" y="0"/>
            <a:ext cx="2628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ru" sz="3200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Введение.</a:t>
            </a:r>
            <a:endParaRPr sz="3200"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-31575" y="572700"/>
            <a:ext cx="8637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Цель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Выяснить, как 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устроена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микроволновая печь, и какие вред и пользу приносит.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Задачи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-Узнать как появилась микроволновая печь.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-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Определить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понятие “микроволновая печь”.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-Изучить как 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устроена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микроволновая печь. 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- 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Определить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пользу и вред использования микроволновой печи.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-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Рассмотреть,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какую посуду можно, использовать, а какую нельзя.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-Сделать вывод. </a:t>
            </a:r>
            <a:r>
              <a:rPr lang="ru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0" y="3205975"/>
            <a:ext cx="893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omfortaa"/>
                <a:ea typeface="Comfortaa"/>
                <a:cs typeface="Comfortaa"/>
                <a:sym typeface="Comfortaa"/>
              </a:rPr>
              <a:t>Гипотеза</a:t>
            </a:r>
            <a:r>
              <a:rPr lang="ru" sz="1800">
                <a:latin typeface="Comfortaa Medium"/>
                <a:ea typeface="Comfortaa Medium"/>
                <a:cs typeface="Comfortaa Medium"/>
                <a:sym typeface="Comfortaa Medium"/>
              </a:rPr>
              <a:t>: </a:t>
            </a:r>
            <a:r>
              <a:rPr lang="ru" sz="1800">
                <a:latin typeface="Comfortaa Medium"/>
                <a:ea typeface="Comfortaa Medium"/>
                <a:cs typeface="Comfortaa Medium"/>
                <a:sym typeface="Comfortaa Medium"/>
              </a:rPr>
              <a:t>Предполагаю, что, микроволновая печь не представляет опасности для использующего её человека.</a:t>
            </a:r>
            <a:endParaRPr sz="18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0" y="3944875"/>
            <a:ext cx="558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Тип проекта</a:t>
            </a:r>
            <a:r>
              <a:rPr lang="ru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исследовательский.</a:t>
            </a:r>
            <a:endParaRPr sz="18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0" y="4425500"/>
            <a:ext cx="9144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Продукт проекта</a:t>
            </a:r>
            <a:r>
              <a:rPr lang="ru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</a:t>
            </a:r>
            <a:r>
              <a:rPr lang="ru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Брошюра с советами по использованию микроволновой печи.</a:t>
            </a:r>
            <a:endParaRPr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>
            <a:off x="8932200" y="135750"/>
            <a:ext cx="0" cy="406290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История Создания.</a:t>
            </a:r>
            <a:endParaRPr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0" y="744050"/>
            <a:ext cx="5842800" cy="43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13 июня 1941 года в газете «Труд» вышла заметка с описанием специальной установки, использовавшей токи ультравысокой частоты для обработки мясных продуктов, которая была разработана в лаборатории магнитных волн Всесоюзного научно-исследовательского института мясной промышленности</a:t>
            </a:r>
            <a:endParaRPr sz="12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В 1945 году </a:t>
            </a:r>
            <a:r>
              <a:rPr lang="ru" sz="12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Американский</a:t>
            </a: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инженер </a:t>
            </a:r>
            <a:r>
              <a:rPr lang="ru" sz="12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Перси Спенсер</a:t>
            </a: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впервые заметил способность сверхвысокочастотного излучения к нагреванию продуктов и запатентовал микроволновую печь.</a:t>
            </a:r>
            <a:endParaRPr sz="12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Первая в мире СВЧ-печь «Radarange» была выпущена в </a:t>
            </a:r>
            <a:r>
              <a:rPr lang="ru" sz="12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1947 году</a:t>
            </a: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фирмой </a:t>
            </a:r>
            <a:r>
              <a:rPr lang="ru" sz="1250" u="sng">
                <a:solidFill>
                  <a:srgbClr val="FAA700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Raytheon</a:t>
            </a:r>
            <a:endParaRPr sz="12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Её высота была примерно равна человеческому росту, масса 340 кг, мощность — 3 кВт, что примерно в два раза больше мощности современной бытовой СВЧ-печи.</a:t>
            </a:r>
            <a:endParaRPr sz="12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90450" y="91975"/>
            <a:ext cx="2196300" cy="251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90400" y="2714200"/>
            <a:ext cx="2996400" cy="218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Что такое микроволновая печь.</a:t>
            </a:r>
            <a:endParaRPr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0" y="895300"/>
            <a:ext cx="5486400" cy="40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Микроволно́вая печь (также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СВЧ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-печь; </a:t>
            </a:r>
            <a:r>
              <a:rPr i="1"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разг.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микроволно́вка) —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электроприбор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, позволяющий совершать разогрев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водосодержащих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веществ благодаря электромагнитному излучению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дециметрового диапазона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(обычно с частотой 2450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МГц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) и предназначенный для быстрого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приготовления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, подогрева или размораживания пищи.</a:t>
            </a:r>
            <a:endParaRPr sz="13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В отличие от классических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печей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(например,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духовки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или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русской печи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), разогрев пищи в СВЧ-печи происходит не только с поверхности разогреваемого тела, но и по его объёму, содержащему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полярные молекулы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(например,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воды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), так как </a:t>
            </a:r>
            <a:r>
              <a:rPr lang="ru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радиоволны</a:t>
            </a:r>
            <a:r>
              <a:rPr lang="ru" sz="13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данной частоты проникают и поглощаются пищевыми продуктами примерно на 1,5 — 2,5 см по глубине от поверхности. Это сокращает время разогрева пищи; средняя скорость нагрева в СВЧ-печах составляет 0,3—0,5 °С в секунду.</a:t>
            </a:r>
            <a:endParaRPr sz="1350">
              <a:solidFill>
                <a:srgbClr val="202122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400700" y="722450"/>
            <a:ext cx="3743300" cy="256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757248" y="3066726"/>
            <a:ext cx="3115924" cy="2076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Как же </a:t>
            </a: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устроена</a:t>
            </a: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микроволновая печь.</a:t>
            </a:r>
            <a:endParaRPr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64050" y="863550"/>
            <a:ext cx="3936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В печи происходит </a:t>
            </a:r>
            <a:r>
              <a:rPr lang="ru" sz="15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диэлектрический нагрев</a:t>
            </a:r>
            <a:r>
              <a:rPr lang="ru" sz="15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веществ, содержащих полярные </a:t>
            </a:r>
            <a:r>
              <a:rPr lang="ru" sz="15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молекулы</a:t>
            </a:r>
            <a:r>
              <a:rPr lang="ru" sz="15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. Электрическая компонента электромагнитных волн ускоряет движение молекул, обладающих </a:t>
            </a:r>
            <a:r>
              <a:rPr lang="ru" sz="15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дипольным моментом</a:t>
            </a:r>
            <a:r>
              <a:rPr lang="ru" sz="15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, а межмолекулярное взаимодействие приводит к </a:t>
            </a:r>
            <a:r>
              <a:rPr lang="ru" sz="15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Comfortaa Medium"/>
                <a:ea typeface="Comfortaa Medium"/>
                <a:cs typeface="Comfortaa Medium"/>
                <a:sym typeface="Comfortaa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поглощению электромагнитного излучения</a:t>
            </a:r>
            <a:r>
              <a:rPr lang="ru" sz="1550">
                <a:solidFill>
                  <a:srgbClr val="202122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 и увеличению температуры вещества.</a:t>
            </a:r>
            <a:endParaRPr sz="23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63075" y="863550"/>
            <a:ext cx="4838551" cy="3102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Польза и вред микроволновой печи.</a:t>
            </a:r>
            <a:endParaRPr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1246050" y="509500"/>
            <a:ext cx="1107900" cy="4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rPr lang="ru" sz="1829">
                <a:solidFill>
                  <a:srgbClr val="00FF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Польза</a:t>
            </a:r>
            <a:endParaRPr sz="1929">
              <a:solidFill>
                <a:srgbClr val="00FF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6799350" y="506050"/>
            <a:ext cx="80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Вред</a:t>
            </a:r>
            <a:endParaRPr sz="1800">
              <a:solidFill>
                <a:srgbClr val="FF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214350" y="865675"/>
            <a:ext cx="317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Компактные размеры. Каждый пользователь может выбрать СВЧ-печь в соответствии с габаритами помещения.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341850" y="1546025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Отсутствие канцерогенов. При разогревании пищи не требуется использования масел и жиров. Продукты не подгорают от стенок посуды.</a:t>
            </a:r>
            <a:endParaRPr sz="10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cxnSp>
        <p:nvCxnSpPr>
          <p:cNvPr id="100" name="Google Shape;100;p18"/>
          <p:cNvCxnSpPr/>
          <p:nvPr/>
        </p:nvCxnSpPr>
        <p:spPr>
          <a:xfrm rot="10800000">
            <a:off x="454800" y="1630625"/>
            <a:ext cx="2774100" cy="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1" name="Google Shape;101;p18"/>
          <p:cNvSpPr txBox="1"/>
          <p:nvPr/>
        </p:nvSpPr>
        <p:spPr>
          <a:xfrm>
            <a:off x="300000" y="2654225"/>
            <a:ext cx="30000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Экономия времени и электричества. Все программы работают в автоматическом режиме.</a:t>
            </a:r>
            <a:r>
              <a:rPr lang="ru" sz="11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Кроме того, не нужно стоять у микроволновки. Она автоматически отключится по окончанию времени программы</a:t>
            </a:r>
            <a:endParaRPr sz="10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cxnSp>
        <p:nvCxnSpPr>
          <p:cNvPr id="102" name="Google Shape;102;p18"/>
          <p:cNvCxnSpPr/>
          <p:nvPr/>
        </p:nvCxnSpPr>
        <p:spPr>
          <a:xfrm rot="10800000">
            <a:off x="454800" y="2597025"/>
            <a:ext cx="2774100" cy="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03" name="Google Shape;103;p18"/>
          <p:cNvCxnSpPr/>
          <p:nvPr/>
        </p:nvCxnSpPr>
        <p:spPr>
          <a:xfrm rot="10800000">
            <a:off x="454800" y="3777725"/>
            <a:ext cx="2774100" cy="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4" name="Google Shape;104;p18"/>
          <p:cNvSpPr txBox="1"/>
          <p:nvPr/>
        </p:nvSpPr>
        <p:spPr>
          <a:xfrm>
            <a:off x="300000" y="3777725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Не разрушается витаминный состав пищевых продуктов. Исследования показали, что при приготовлении блюд в СВЧ-печи в них сохраняется до 98% витаминов, тогда, как при обычной термической обработке в пределах 40-60%.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5700000" y="8656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02124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Электромагнитные волны влияют на организм человека. Они изменяют состав крови, уменьшая гемоглобин, увеличивая количество белых кровяных телец.</a:t>
            </a:r>
            <a:endParaRPr sz="10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5700000" y="16999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202124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Также СВЧ-излучение изменяет состав «полезного» холестерина с высокой плотностью, который способствует образованию бляшек в сосудах.</a:t>
            </a:r>
            <a:endParaRPr sz="10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cxnSp>
        <p:nvCxnSpPr>
          <p:cNvPr id="107" name="Google Shape;107;p18"/>
          <p:cNvCxnSpPr/>
          <p:nvPr/>
        </p:nvCxnSpPr>
        <p:spPr>
          <a:xfrm flipH="1">
            <a:off x="5755950" y="1731525"/>
            <a:ext cx="2888100" cy="30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8" name="Google Shape;108;p18"/>
          <p:cNvSpPr txBox="1"/>
          <p:nvPr/>
        </p:nvSpPr>
        <p:spPr>
          <a:xfrm>
            <a:off x="5700000" y="2495600"/>
            <a:ext cx="30000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Исследования доказали вред микроволновой печи на разогретые в них молочные смеси. Электромагнитные колебания изменяют состав молока. Кислоты L-пролина преобразуются в d-изомеры. Последние из них токсичны, уничтожают нервную систему, ядовиты для почек.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cxnSp>
        <p:nvCxnSpPr>
          <p:cNvPr id="109" name="Google Shape;109;p18"/>
          <p:cNvCxnSpPr/>
          <p:nvPr/>
        </p:nvCxnSpPr>
        <p:spPr>
          <a:xfrm flipH="1">
            <a:off x="5755950" y="2495600"/>
            <a:ext cx="2888100" cy="30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10" name="Google Shape;110;p18"/>
          <p:cNvSpPr txBox="1"/>
          <p:nvPr/>
        </p:nvSpPr>
        <p:spPr>
          <a:xfrm>
            <a:off x="5700000" y="4157600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При разогреве пищи в микроволновке происходит ослабление клеточной мембраны кусочков пищи. Пища легко заражается вирусами, грибками, иными микроорганизмами.</a:t>
            </a:r>
            <a:endParaRPr sz="10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cxnSp>
        <p:nvCxnSpPr>
          <p:cNvPr id="111" name="Google Shape;111;p18"/>
          <p:cNvCxnSpPr/>
          <p:nvPr/>
        </p:nvCxnSpPr>
        <p:spPr>
          <a:xfrm flipH="1">
            <a:off x="5811900" y="4189200"/>
            <a:ext cx="2888100" cy="30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Какую посуду можно использовать в микроволновой печи, а какую нельзя.</a:t>
            </a:r>
            <a:endParaRPr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836125" y="880725"/>
            <a:ext cx="1552500" cy="4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ru">
                <a:solidFill>
                  <a:srgbClr val="00FF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Подходит</a:t>
            </a:r>
            <a:endParaRPr>
              <a:solidFill>
                <a:srgbClr val="00FF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5724825" y="941500"/>
            <a:ext cx="20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00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Не подходит</a:t>
            </a:r>
            <a:endParaRPr sz="1800">
              <a:solidFill>
                <a:srgbClr val="FF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0" y="1223025"/>
            <a:ext cx="36396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 Medium"/>
                <a:ea typeface="Comfortaa Medium"/>
                <a:cs typeface="Comfortaa Medium"/>
                <a:sym typeface="Comfortaa Medium"/>
              </a:rPr>
              <a:t>Фарфор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 Medium"/>
                <a:ea typeface="Comfortaa Medium"/>
                <a:cs typeface="Comfortaa Medium"/>
                <a:sym typeface="Comfortaa Medium"/>
              </a:rPr>
              <a:t>Керамика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 Medium"/>
                <a:ea typeface="Comfortaa Medium"/>
                <a:cs typeface="Comfortaa Medium"/>
                <a:sym typeface="Comfortaa Medium"/>
              </a:rPr>
              <a:t>Стекло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 Medium"/>
                <a:ea typeface="Comfortaa Medium"/>
                <a:cs typeface="Comfortaa Medium"/>
                <a:sym typeface="Comfortaa Medium"/>
              </a:rPr>
              <a:t>Силиконовые формы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 Medium"/>
                <a:ea typeface="Comfortaa Medium"/>
                <a:cs typeface="Comfortaa Medium"/>
                <a:sym typeface="Comfortaa Medium"/>
              </a:rPr>
              <a:t>Фаянс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Comfortaa Medium"/>
                <a:ea typeface="Comfortaa Medium"/>
                <a:cs typeface="Comfortaa Medium"/>
                <a:sym typeface="Comfortaa Medium"/>
              </a:rPr>
              <a:t>Глина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4688625" y="1429863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И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зделия с золотыми и серебряными элементами росписи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7051850" y="1356113"/>
            <a:ext cx="30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Алюминиевая посуда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6749225" y="25350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Металлическая посуда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4688625" y="21231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Эмалированная посуда из металла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4688625" y="2747013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Изделия из хрусталя 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6653725" y="19017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Посуда из тонкого стекла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4688625" y="32706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Посуда из дерева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6533175" y="3074925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Comfortaa Medium"/>
                <a:ea typeface="Comfortaa Medium"/>
                <a:cs typeface="Comfortaa Medium"/>
                <a:sym typeface="Comfortaa Medium"/>
              </a:rPr>
              <a:t>Изделия из неустойчивого к термическому воздействию пластика, например одноразовая посуда</a:t>
            </a:r>
            <a:endParaRPr sz="12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600" y="1281574"/>
            <a:ext cx="1552500" cy="1035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1850" y="3592275"/>
            <a:ext cx="1442350" cy="144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1775" y="4068517"/>
            <a:ext cx="1518825" cy="8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1250" y="1453570"/>
            <a:ext cx="1518825" cy="126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8625" y="3864423"/>
            <a:ext cx="2370002" cy="11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650" y="3490200"/>
            <a:ext cx="1336925" cy="133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94825" y="2677225"/>
            <a:ext cx="1757882" cy="12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9900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Вывод:</a:t>
            </a:r>
            <a:endParaRPr>
              <a:solidFill>
                <a:srgbClr val="FF99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